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9" r:id="rId2"/>
    <p:sldId id="258" r:id="rId3"/>
    <p:sldId id="2147471988" r:id="rId4"/>
    <p:sldId id="2147472005" r:id="rId5"/>
    <p:sldId id="2147471992" r:id="rId6"/>
    <p:sldId id="2147471995" r:id="rId7"/>
    <p:sldId id="2147472004" r:id="rId8"/>
    <p:sldId id="2147471982" r:id="rId9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069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432102-ECDF-A17B-31BE-8636A7591EA1}" name="Nikhil Bumb" initials="NB" userId="S::nikhil.bumb@fsg.org::d53ad463-769b-412e-8a74-3bd432ac55b0" providerId="AD"/>
  <p188:author id="{286BBA95-459D-51E5-B4C3-256A0410FFAF}" name="Lakshmi Iyer" initials="LI" userId="S::lakshmi.iyer@fsg.org::483cc04c-b498-4343-b312-d3c1143c16f4" providerId="AD"/>
  <p188:author id="{1E7BC4AC-A375-2D00-B810-A3AAB1EA98D3}" name="Alicia Dunn" initials="AD" userId="S::alicia.dunn@fsg.org::28094462-7d55-4cbe-9e64-346036972ea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A1D5"/>
    <a:srgbClr val="326ABD"/>
    <a:srgbClr val="0046AD"/>
    <a:srgbClr val="4B7CC5"/>
    <a:srgbClr val="658FCD"/>
    <a:srgbClr val="0447AD"/>
    <a:srgbClr val="ED7D31"/>
    <a:srgbClr val="005AAA"/>
    <a:srgbClr val="05396D"/>
    <a:srgbClr val="F264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21" autoAdjust="0"/>
    <p:restoredTop sz="95117" autoAdjust="0"/>
  </p:normalViewPr>
  <p:slideViewPr>
    <p:cSldViewPr snapToGrid="0" snapToObjects="1">
      <p:cViewPr varScale="1">
        <p:scale>
          <a:sx n="113" d="100"/>
          <a:sy n="113" d="100"/>
        </p:scale>
        <p:origin x="486" y="108"/>
      </p:cViewPr>
      <p:guideLst>
        <p:guide orient="horz" pos="2160"/>
        <p:guide pos="3840"/>
        <p:guide orient="horz" pos="406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538D1-0A2B-A942-B703-D6FD7A06C05B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AA383A-DD25-0642-9EC5-CE4CA01A8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536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F050E-9237-7A42-A5F6-94AE3DEC2D7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3E672-EFEC-514E-A9C0-F3EC3A35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414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" name="Google Shape;9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4640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9621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483B9CB3-C459-C131-5F4B-75FAD8820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>
            <a:extLst>
              <a:ext uri="{FF2B5EF4-FFF2-40B4-BE49-F238E27FC236}">
                <a16:creationId xmlns:a16="http://schemas.microsoft.com/office/drawing/2014/main" id="{45F937CF-5E1C-8DC4-787D-916ADB20D7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3:notes">
            <a:extLst>
              <a:ext uri="{FF2B5EF4-FFF2-40B4-BE49-F238E27FC236}">
                <a16:creationId xmlns:a16="http://schemas.microsoft.com/office/drawing/2014/main" id="{E3F0FDBF-675A-A059-ABEF-83CD02F5A0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12353A0B-25EE-3B3F-431F-AA4833B00C1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222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4.jpg"/><Relationship Id="rId5" Type="http://schemas.openxmlformats.org/officeDocument/2006/relationships/image" Target="../media/image6.jpg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7.jpg"/><Relationship Id="rId5" Type="http://schemas.openxmlformats.org/officeDocument/2006/relationships/image" Target="../media/image4.jpg"/><Relationship Id="rId4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5795339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 userDrawn="1"/>
        </p:nvGrpSpPr>
        <p:grpSpPr>
          <a:xfrm>
            <a:off x="0" y="3176"/>
            <a:ext cx="1108651" cy="6858000"/>
            <a:chOff x="3176" y="0"/>
            <a:chExt cx="1108651" cy="68580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3176" y="0"/>
              <a:ext cx="1108651" cy="6858000"/>
            </a:xfrm>
            <a:prstGeom prst="rect">
              <a:avLst/>
            </a:prstGeom>
            <a:gradFill flip="none" rotWithShape="1">
              <a:gsLst>
                <a:gs pos="0">
                  <a:srgbClr val="005AAA">
                    <a:shade val="30000"/>
                    <a:satMod val="115000"/>
                  </a:srgbClr>
                </a:gs>
                <a:gs pos="50000">
                  <a:srgbClr val="005AAA">
                    <a:shade val="67500"/>
                    <a:satMod val="115000"/>
                  </a:srgbClr>
                </a:gs>
                <a:gs pos="100000">
                  <a:srgbClr val="005AAA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2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06" b="84362"/>
            <a:stretch/>
          </p:blipFill>
          <p:spPr>
            <a:xfrm rot="5400000">
              <a:off x="-2738400" y="3153247"/>
              <a:ext cx="6451690" cy="957816"/>
            </a:xfrm>
            <a:prstGeom prst="rect">
              <a:avLst/>
            </a:prstGeom>
          </p:spPr>
        </p:pic>
      </p:grp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901536" y="2585570"/>
            <a:ext cx="8924959" cy="1197091"/>
          </a:xfrm>
          <a:prstGeom prst="rect">
            <a:avLst/>
          </a:prstGeom>
        </p:spPr>
        <p:txBody>
          <a:bodyPr vert="horz" anchor="b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01536" y="3793308"/>
            <a:ext cx="8924960" cy="71963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Prepared for [client x]  |  </a:t>
            </a:r>
            <a:r>
              <a:rPr lang="en-US" dirty="0" err="1"/>
              <a:t>MARcH</a:t>
            </a:r>
            <a:r>
              <a:rPr lang="en-US" dirty="0"/>
              <a:t> 1, 2023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468" y="366045"/>
            <a:ext cx="4561609" cy="1213401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901535" y="6119724"/>
            <a:ext cx="8924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2000" b="0" baseline="0" dirty="0">
                <a:solidFill>
                  <a:schemeClr val="accent5"/>
                </a:solidFill>
                <a:latin typeface="+mj-lt"/>
              </a:rPr>
              <a:t>FSG.ORG</a:t>
            </a:r>
            <a:endParaRPr lang="en-IN" sz="2000" b="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0764072" y="6525186"/>
            <a:ext cx="1414343" cy="3137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35752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Horiz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561909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9" imgH="290" progId="TCLayout.ActiveDocument.1">
                  <p:embed/>
                </p:oleObj>
              </mc:Choice>
              <mc:Fallback>
                <p:oleObj name="think-cell Slide" r:id="rId3" imgW="289" imgH="29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" t="-17510" r="287" b="62810"/>
          <a:stretch/>
        </p:blipFill>
        <p:spPr>
          <a:xfrm>
            <a:off x="3176" y="1888199"/>
            <a:ext cx="12185360" cy="4325566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463296" y="1159621"/>
            <a:ext cx="10363200" cy="1197091"/>
          </a:xfrm>
          <a:prstGeom prst="rect">
            <a:avLst/>
          </a:prstGeom>
        </p:spPr>
        <p:txBody>
          <a:bodyPr vert="horz" anchor="b"/>
          <a:lstStyle>
            <a:lvl1pPr>
              <a:defRPr sz="4000">
                <a:solidFill>
                  <a:srgbClr val="005AAA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296" y="2367359"/>
            <a:ext cx="10363200" cy="71963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client name | date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0797299" y="6544236"/>
            <a:ext cx="1394700" cy="3137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6" y="202442"/>
            <a:ext cx="3598377" cy="95717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463296" y="6301008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2000" b="0" baseline="0" dirty="0">
                <a:solidFill>
                  <a:schemeClr val="accent5"/>
                </a:solidFill>
                <a:latin typeface="+mj-lt"/>
              </a:rPr>
              <a:t>FSG.ORG</a:t>
            </a:r>
            <a:endParaRPr lang="en-IN" sz="2000" b="0" dirty="0">
              <a:solidFill>
                <a:schemeClr val="accent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3354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er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436476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9" imgH="290" progId="TCLayout.ActiveDocument.1">
                  <p:embed/>
                </p:oleObj>
              </mc:Choice>
              <mc:Fallback>
                <p:oleObj name="think-cell Slide" r:id="rId3" imgW="289" imgH="29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3390614" y="2302623"/>
            <a:ext cx="8132904" cy="1197091"/>
          </a:xfrm>
          <a:prstGeom prst="rect">
            <a:avLst/>
          </a:prstGeom>
        </p:spPr>
        <p:txBody>
          <a:bodyPr vert="horz" anchor="b"/>
          <a:lstStyle>
            <a:lvl1pPr>
              <a:defRPr sz="4000">
                <a:solidFill>
                  <a:srgbClr val="005AAA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90614" y="3510361"/>
            <a:ext cx="8132904" cy="71963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client name | date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0797299" y="6544236"/>
            <a:ext cx="1394700" cy="3137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907" y="252541"/>
            <a:ext cx="3598377" cy="957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9" r="7797"/>
          <a:stretch/>
        </p:blipFill>
        <p:spPr>
          <a:xfrm>
            <a:off x="-1" y="3176"/>
            <a:ext cx="2919845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390614" y="6041233"/>
            <a:ext cx="8132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2000" b="0" baseline="0" dirty="0">
                <a:solidFill>
                  <a:schemeClr val="accent5"/>
                </a:solidFill>
                <a:latin typeface="+mj-lt"/>
              </a:rPr>
              <a:t>FSG.ORG</a:t>
            </a:r>
            <a:endParaRPr lang="en-IN" sz="2000" b="0" dirty="0">
              <a:solidFill>
                <a:schemeClr val="accent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8967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95949180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06104" y="46617"/>
            <a:ext cx="10089166" cy="1005840"/>
          </a:xfrm>
          <a:prstGeom prst="rect">
            <a:avLst/>
          </a:prstGeom>
        </p:spPr>
        <p:txBody>
          <a:bodyPr vert="horz" anchor="b"/>
          <a:lstStyle>
            <a:lvl1pPr>
              <a:defRPr/>
            </a:lvl1pPr>
          </a:lstStyle>
          <a:p>
            <a:r>
              <a:rPr lang="en-US" dirty="0"/>
              <a:t>Click to edit main agenda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3176"/>
            <a:ext cx="1108651" cy="6858000"/>
            <a:chOff x="3176" y="0"/>
            <a:chExt cx="1108651" cy="68580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3176" y="0"/>
              <a:ext cx="1108651" cy="6858000"/>
            </a:xfrm>
            <a:prstGeom prst="rect">
              <a:avLst/>
            </a:prstGeom>
            <a:gradFill flip="none" rotWithShape="1">
              <a:gsLst>
                <a:gs pos="0">
                  <a:srgbClr val="005AAA">
                    <a:shade val="30000"/>
                    <a:satMod val="115000"/>
                  </a:srgbClr>
                </a:gs>
                <a:gs pos="50000">
                  <a:srgbClr val="005AAA">
                    <a:shade val="67500"/>
                    <a:satMod val="115000"/>
                  </a:srgbClr>
                </a:gs>
                <a:gs pos="100000">
                  <a:srgbClr val="005AAA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2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06" b="84362"/>
            <a:stretch/>
          </p:blipFill>
          <p:spPr>
            <a:xfrm rot="5400000">
              <a:off x="-2738400" y="3153247"/>
              <a:ext cx="6451690" cy="957816"/>
            </a:xfrm>
            <a:prstGeom prst="rect">
              <a:avLst/>
            </a:prstGeom>
          </p:spPr>
        </p:pic>
      </p:grpSp>
      <p:graphicFrame>
        <p:nvGraphicFramePr>
          <p:cNvPr id="9" name="Group 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69872967"/>
              </p:ext>
            </p:extLst>
          </p:nvPr>
        </p:nvGraphicFramePr>
        <p:xfrm>
          <a:off x="1588541" y="1329614"/>
          <a:ext cx="8511423" cy="3837040"/>
        </p:xfrm>
        <a:graphic>
          <a:graphicData uri="http://schemas.openxmlformats.org/drawingml/2006/table">
            <a:tbl>
              <a:tblPr/>
              <a:tblGrid>
                <a:gridCol w="925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86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74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cs typeface="Arial" charset="0"/>
                        </a:rPr>
                        <a:t>1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Process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74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cs typeface="Arial" charset="0"/>
                        </a:rPr>
                        <a:t>2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" charset="0"/>
                        </a:rPr>
                        <a:t>Executive Summary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74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cs typeface="Arial" charset="0"/>
                        </a:rPr>
                        <a:t>3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Business &amp; Environment Overview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74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cs typeface="Arial" charset="0"/>
                        </a:rPr>
                        <a:t>4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Recommendations</a:t>
                      </a: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74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+mn-ea"/>
                          <a:cs typeface="Arial" charset="0"/>
                        </a:rPr>
                        <a:t>5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Next Steps</a:t>
                      </a: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9336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8628847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06104" y="46617"/>
            <a:ext cx="10089166" cy="1005840"/>
          </a:xfrm>
          <a:prstGeom prst="rect">
            <a:avLst/>
          </a:prstGeom>
        </p:spPr>
        <p:txBody>
          <a:bodyPr vert="horz" anchor="b"/>
          <a:lstStyle>
            <a:lvl1pPr>
              <a:defRPr/>
            </a:lvl1pPr>
          </a:lstStyle>
          <a:p>
            <a:r>
              <a:rPr lang="en-US" dirty="0"/>
              <a:t>Click to edit main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104" y="1361211"/>
            <a:ext cx="10089166" cy="4773168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spcAft>
                <a:spcPts val="60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spcAft>
                <a:spcPts val="60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spcAft>
                <a:spcPts val="600"/>
              </a:spcAft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3176"/>
            <a:ext cx="1108651" cy="6858000"/>
            <a:chOff x="3176" y="0"/>
            <a:chExt cx="1108651" cy="68580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3176" y="0"/>
              <a:ext cx="1108651" cy="6858000"/>
            </a:xfrm>
            <a:prstGeom prst="rect">
              <a:avLst/>
            </a:prstGeom>
            <a:gradFill flip="none" rotWithShape="1">
              <a:gsLst>
                <a:gs pos="0">
                  <a:srgbClr val="005AAA">
                    <a:shade val="30000"/>
                    <a:satMod val="115000"/>
                  </a:srgbClr>
                </a:gs>
                <a:gs pos="50000">
                  <a:srgbClr val="005AAA">
                    <a:shade val="67500"/>
                    <a:satMod val="115000"/>
                  </a:srgbClr>
                </a:gs>
                <a:gs pos="100000">
                  <a:srgbClr val="005AAA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2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06" b="84362"/>
            <a:stretch/>
          </p:blipFill>
          <p:spPr>
            <a:xfrm rot="5400000">
              <a:off x="-2738400" y="3153247"/>
              <a:ext cx="6451690" cy="957816"/>
            </a:xfrm>
            <a:prstGeom prst="rect">
              <a:avLst/>
            </a:prstGeom>
          </p:spPr>
        </p:pic>
      </p:grpSp>
      <p:sp>
        <p:nvSpPr>
          <p:cNvPr id="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606104" y="6357938"/>
            <a:ext cx="8933740" cy="4873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i="1">
                <a:solidFill>
                  <a:srgbClr val="595959"/>
                </a:solidFill>
              </a:defRPr>
            </a:lvl1pPr>
          </a:lstStyle>
          <a:p>
            <a:pPr lvl="0"/>
            <a:r>
              <a:rPr lang="en-US" dirty="0"/>
              <a:t>Insert footnote</a:t>
            </a:r>
          </a:p>
        </p:txBody>
      </p:sp>
    </p:spTree>
    <p:extLst>
      <p:ext uri="{BB962C8B-B14F-4D97-AF65-F5344CB8AC3E}">
        <p14:creationId xmlns:p14="http://schemas.microsoft.com/office/powerpoint/2010/main" val="2417389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98295648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06104" y="42758"/>
            <a:ext cx="10089165" cy="1005840"/>
          </a:xfrm>
          <a:prstGeom prst="rect">
            <a:avLst/>
          </a:prstGeom>
        </p:spPr>
        <p:txBody>
          <a:bodyPr vert="horz" anchor="b"/>
          <a:lstStyle>
            <a:lvl1pPr>
              <a:defRPr/>
            </a:lvl1pPr>
          </a:lstStyle>
          <a:p>
            <a:r>
              <a:rPr lang="en-US" dirty="0"/>
              <a:t>Click to edit main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603380" y="1361209"/>
            <a:ext cx="4688602" cy="4769428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8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008044" y="1361209"/>
            <a:ext cx="4687225" cy="4769428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8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603380" y="6357938"/>
            <a:ext cx="8957246" cy="4873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i="1">
                <a:solidFill>
                  <a:srgbClr val="595959"/>
                </a:solidFill>
              </a:defRPr>
            </a:lvl1pPr>
          </a:lstStyle>
          <a:p>
            <a:pPr lvl="0"/>
            <a:r>
              <a:rPr lang="en-US" dirty="0"/>
              <a:t>Insert footnote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3176"/>
            <a:ext cx="1108651" cy="6858000"/>
            <a:chOff x="3176" y="0"/>
            <a:chExt cx="1108651" cy="68580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3176" y="0"/>
              <a:ext cx="1108651" cy="6858000"/>
            </a:xfrm>
            <a:prstGeom prst="rect">
              <a:avLst/>
            </a:prstGeom>
            <a:gradFill flip="none" rotWithShape="1">
              <a:gsLst>
                <a:gs pos="0">
                  <a:srgbClr val="005AAA">
                    <a:shade val="30000"/>
                    <a:satMod val="115000"/>
                  </a:srgbClr>
                </a:gs>
                <a:gs pos="50000">
                  <a:srgbClr val="005AAA">
                    <a:shade val="67500"/>
                    <a:satMod val="115000"/>
                  </a:srgbClr>
                </a:gs>
                <a:gs pos="100000">
                  <a:srgbClr val="005AAA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2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06" b="84362"/>
            <a:stretch/>
          </p:blipFill>
          <p:spPr>
            <a:xfrm rot="5400000">
              <a:off x="-2738400" y="3153247"/>
              <a:ext cx="6451690" cy="9578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9531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5276729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 userDrawn="1"/>
        </p:nvGrpSpPr>
        <p:grpSpPr>
          <a:xfrm>
            <a:off x="0" y="3176"/>
            <a:ext cx="1108651" cy="6858000"/>
            <a:chOff x="3176" y="0"/>
            <a:chExt cx="1108651" cy="68580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3176" y="0"/>
              <a:ext cx="1108651" cy="6858000"/>
            </a:xfrm>
            <a:prstGeom prst="rect">
              <a:avLst/>
            </a:prstGeom>
            <a:gradFill flip="none" rotWithShape="1">
              <a:gsLst>
                <a:gs pos="0">
                  <a:srgbClr val="005AAA">
                    <a:shade val="30000"/>
                    <a:satMod val="115000"/>
                  </a:srgbClr>
                </a:gs>
                <a:gs pos="50000">
                  <a:srgbClr val="005AAA">
                    <a:shade val="67500"/>
                    <a:satMod val="115000"/>
                  </a:srgbClr>
                </a:gs>
                <a:gs pos="100000">
                  <a:srgbClr val="005AAA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2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06" b="84362"/>
            <a:stretch/>
          </p:blipFill>
          <p:spPr>
            <a:xfrm rot="5400000">
              <a:off x="-2738400" y="3153247"/>
              <a:ext cx="6451690" cy="957816"/>
            </a:xfrm>
            <a:prstGeom prst="rect">
              <a:avLst/>
            </a:prstGeom>
          </p:spPr>
        </p:pic>
      </p:grp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901536" y="1949241"/>
            <a:ext cx="9071264" cy="1497509"/>
          </a:xfrm>
          <a:prstGeom prst="rect">
            <a:avLst/>
          </a:prstGeom>
        </p:spPr>
        <p:txBody>
          <a:bodyPr vert="horz" anchor="b"/>
          <a:lstStyle>
            <a:lvl1pPr>
              <a:defRPr sz="4000" baseline="0"/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01536" y="3446750"/>
            <a:ext cx="9071264" cy="13941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335283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6933" y="6104629"/>
            <a:ext cx="12228576" cy="776021"/>
          </a:xfrm>
          <a:prstGeom prst="rect">
            <a:avLst/>
          </a:prstGeom>
          <a:solidFill>
            <a:srgbClr val="005A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139451" y="717177"/>
            <a:ext cx="11753725" cy="6723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060" y="1701258"/>
            <a:ext cx="7348590" cy="298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45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>
  <p:cSld name="1_Title &amp; Conten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9"/>
          <p:cNvSpPr txBox="1">
            <a:spLocks noGrp="1"/>
          </p:cNvSpPr>
          <p:nvPr>
            <p:ph type="title"/>
          </p:nvPr>
        </p:nvSpPr>
        <p:spPr>
          <a:xfrm>
            <a:off x="1606104" y="46617"/>
            <a:ext cx="10089166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AA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5AA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9"/>
          <p:cNvSpPr txBox="1">
            <a:spLocks noGrp="1"/>
          </p:cNvSpPr>
          <p:nvPr>
            <p:ph type="body" idx="1"/>
          </p:nvPr>
        </p:nvSpPr>
        <p:spPr>
          <a:xfrm>
            <a:off x="1606104" y="1361211"/>
            <a:ext cx="10089166" cy="4773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6" name="Google Shape;16;p9"/>
          <p:cNvGrpSpPr/>
          <p:nvPr userDrawn="1"/>
        </p:nvGrpSpPr>
        <p:grpSpPr>
          <a:xfrm>
            <a:off x="0" y="3176"/>
            <a:ext cx="1108651" cy="6858000"/>
            <a:chOff x="3176" y="0"/>
            <a:chExt cx="1108651" cy="6858000"/>
          </a:xfrm>
        </p:grpSpPr>
        <p:sp>
          <p:nvSpPr>
            <p:cNvPr id="17" name="Google Shape;17;p9"/>
            <p:cNvSpPr/>
            <p:nvPr/>
          </p:nvSpPr>
          <p:spPr>
            <a:xfrm>
              <a:off x="3176" y="0"/>
              <a:ext cx="1108651" cy="6858000"/>
            </a:xfrm>
            <a:prstGeom prst="rect">
              <a:avLst/>
            </a:prstGeom>
            <a:gradFill>
              <a:gsLst>
                <a:gs pos="0">
                  <a:srgbClr val="003469"/>
                </a:gs>
                <a:gs pos="50000">
                  <a:srgbClr val="004B98"/>
                </a:gs>
                <a:gs pos="100000">
                  <a:srgbClr val="005AB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" name="Google Shape;18;p9"/>
            <p:cNvPicPr preferRelativeResize="0"/>
            <p:nvPr/>
          </p:nvPicPr>
          <p:blipFill rotWithShape="1">
            <a:blip r:embed="rId2">
              <a:alphaModFix/>
            </a:blip>
            <a:srcRect l="53205" b="84362"/>
            <a:stretch/>
          </p:blipFill>
          <p:spPr>
            <a:xfrm rot="5400000">
              <a:off x="-2738400" y="3153247"/>
              <a:ext cx="6451690" cy="9578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Google Shape;19;p9"/>
          <p:cNvSpPr txBox="1">
            <a:spLocks noGrp="1"/>
          </p:cNvSpPr>
          <p:nvPr>
            <p:ph type="body" idx="2"/>
          </p:nvPr>
        </p:nvSpPr>
        <p:spPr>
          <a:xfrm>
            <a:off x="1606104" y="6357938"/>
            <a:ext cx="8933740" cy="487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1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9606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4206358964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270" imgH="270" progId="TCLayout.ActiveDocument.1">
                  <p:embed/>
                </p:oleObj>
              </mc:Choice>
              <mc:Fallback>
                <p:oleObj name="think-cell Slide" r:id="rId12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2"/>
          <p:cNvSpPr>
            <a:spLocks noChangeArrowheads="1"/>
          </p:cNvSpPr>
          <p:nvPr userDrawn="1"/>
        </p:nvSpPr>
        <p:spPr bwMode="auto">
          <a:xfrm>
            <a:off x="11795346" y="6611780"/>
            <a:ext cx="3398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5720" rIns="90488" bIns="45720" anchor="ctr">
            <a:spAutoFit/>
          </a:bodyPr>
          <a:lstStyle/>
          <a:p>
            <a:pPr algn="ctr" eaLnBrk="0" hangingPunct="0"/>
            <a:fld id="{090EB062-F74A-48E3-949C-AE146B96ACCE}" type="slidenum">
              <a:rPr lang="en-US" sz="1000">
                <a:solidFill>
                  <a:srgbClr val="AAAA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eaLnBrk="0" hangingPunct="0"/>
              <a:t>‹#›</a:t>
            </a:fld>
            <a:endParaRPr lang="en-US" sz="1000" dirty="0">
              <a:solidFill>
                <a:srgbClr val="AAAA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0713706" y="6611780"/>
            <a:ext cx="1027583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000" dirty="0">
                <a:solidFill>
                  <a:srgbClr val="AAAA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FSG 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298384" y="6611780"/>
            <a:ext cx="600635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000" dirty="0">
                <a:solidFill>
                  <a:srgbClr val="AAAA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</a:p>
        </p:txBody>
      </p:sp>
    </p:spTree>
    <p:extLst>
      <p:ext uri="{BB962C8B-B14F-4D97-AF65-F5344CB8AC3E}">
        <p14:creationId xmlns:p14="http://schemas.microsoft.com/office/powerpoint/2010/main" val="2581720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0" r:id="rId2"/>
    <p:sldLayoutId id="2147483684" r:id="rId3"/>
    <p:sldLayoutId id="2147483683" r:id="rId4"/>
    <p:sldLayoutId id="2147483650" r:id="rId5"/>
    <p:sldLayoutId id="2147483668" r:id="rId6"/>
    <p:sldLayoutId id="2147483686" r:id="rId7"/>
    <p:sldLayoutId id="2147483666" r:id="rId8"/>
    <p:sldLayoutId id="2147483698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000" kern="1200">
          <a:solidFill>
            <a:srgbClr val="005AAA"/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1pPr>
      <a:lvl2pPr marL="74295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Relationship Id="rId6" Type="http://schemas.openxmlformats.org/officeDocument/2006/relationships/hyperlink" Target="mailto:info@fsg.org" TargetMode="Externa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0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5" Type="http://schemas.openxmlformats.org/officeDocument/2006/relationships/image" Target="../media/image14.png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5" Type="http://schemas.openxmlformats.org/officeDocument/2006/relationships/image" Target="../media/image19.jpg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5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hink-cell data - do not delete" hidden="1">
            <a:extLst>
              <a:ext uri="{FF2B5EF4-FFF2-40B4-BE49-F238E27FC236}">
                <a16:creationId xmlns:a16="http://schemas.microsoft.com/office/drawing/2014/main" id="{08EBCF48-5301-2881-3B86-7DA7C87856D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0365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6" imgH="416" progId="TCLayout.ActiveDocument.1">
                  <p:embed/>
                </p:oleObj>
              </mc:Choice>
              <mc:Fallback>
                <p:oleObj name="think-cell Slide" r:id="rId4" imgW="416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 group of people with their heads in a circle&#10;&#10;AI-generated content may be incorrect.">
            <a:extLst>
              <a:ext uri="{FF2B5EF4-FFF2-40B4-BE49-F238E27FC236}">
                <a16:creationId xmlns:a16="http://schemas.microsoft.com/office/drawing/2014/main" id="{FD33EDDE-6FD7-9A14-99EE-AA23F81A4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9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5FB273E-2DBC-AD6F-3567-7B6D25FA07A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09864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624" imgH="623" progId="TCLayout.ActiveDocument.1">
                  <p:embed/>
                </p:oleObj>
              </mc:Choice>
              <mc:Fallback>
                <p:oleObj name="think-cell Slide" r:id="rId4" imgW="624" imgH="62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" name="Google Shape;101;p3"/>
          <p:cNvSpPr txBox="1"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2800" dirty="0">
                <a:latin typeface="Frutiger" panose="020B0500000000000000" pitchFamily="34" charset="0"/>
              </a:rPr>
              <a:t>We want to hear from you! </a:t>
            </a:r>
          </a:p>
          <a:p>
            <a:pPr lvl="1"/>
            <a:r>
              <a:rPr lang="en-US" sz="2400" b="1" dirty="0">
                <a:latin typeface="Frutiger" panose="020B0500000000000000" pitchFamily="34" charset="0"/>
              </a:rPr>
              <a:t>Share your questions in the Q&amp;A Box. </a:t>
            </a:r>
            <a:r>
              <a:rPr lang="en-US" sz="2400" dirty="0">
                <a:latin typeface="Frutiger" panose="020B0500000000000000" pitchFamily="34" charset="0"/>
              </a:rPr>
              <a:t>We will be reserving time at the end for Q&amp;A.</a:t>
            </a:r>
          </a:p>
          <a:p>
            <a:pPr lvl="0"/>
            <a:r>
              <a:rPr lang="en-US" sz="2800" dirty="0">
                <a:latin typeface="Frutiger" panose="020B0500000000000000" pitchFamily="34" charset="0"/>
              </a:rPr>
              <a:t>Tech Tips </a:t>
            </a:r>
          </a:p>
          <a:p>
            <a:pPr lvl="1"/>
            <a:r>
              <a:rPr lang="en-US" sz="2400" b="1" dirty="0">
                <a:latin typeface="Frutiger" panose="020B0500000000000000" pitchFamily="34" charset="0"/>
              </a:rPr>
              <a:t>The recording and slides will be made available on FSG.org. </a:t>
            </a:r>
            <a:r>
              <a:rPr lang="en-US" sz="2400" dirty="0">
                <a:latin typeface="Frutiger" panose="020B0500000000000000" pitchFamily="34" charset="0"/>
              </a:rPr>
              <a:t>We’ll send you an email once they’re online.</a:t>
            </a:r>
          </a:p>
          <a:p>
            <a:pPr lvl="1"/>
            <a:r>
              <a:rPr lang="en-US" sz="2400" b="1" dirty="0">
                <a:latin typeface="Frutiger" panose="020B0500000000000000" pitchFamily="34" charset="0"/>
              </a:rPr>
              <a:t>If you wish to turn on live captions</a:t>
            </a:r>
            <a:r>
              <a:rPr lang="en-US" sz="2400" dirty="0">
                <a:latin typeface="Frutiger" panose="020B0500000000000000" pitchFamily="34" charset="0"/>
              </a:rPr>
              <a:t>, go </a:t>
            </a:r>
            <a:r>
              <a:rPr lang="en-US" sz="2400">
                <a:latin typeface="Frutiger" panose="020B0500000000000000" pitchFamily="34" charset="0"/>
              </a:rPr>
              <a:t>to your </a:t>
            </a:r>
            <a:r>
              <a:rPr lang="en-US" sz="2400" dirty="0">
                <a:latin typeface="Frutiger" panose="020B0500000000000000" pitchFamily="34" charset="0"/>
              </a:rPr>
              <a:t>webinar menu and choose “Show Captions.”</a:t>
            </a:r>
          </a:p>
          <a:p>
            <a:pPr lvl="1"/>
            <a:r>
              <a:rPr lang="en-US" sz="2400" dirty="0">
                <a:latin typeface="Frutiger" panose="020B0500000000000000" pitchFamily="34" charset="0"/>
              </a:rPr>
              <a:t>If you have technical difficulties or need help with anything, please email </a:t>
            </a:r>
            <a:r>
              <a:rPr lang="en-US" sz="2400" dirty="0">
                <a:latin typeface="Frutiger" panose="020B0500000000000000" pitchFamily="34" charset="0"/>
                <a:hlinkClick r:id="rId6"/>
              </a:rPr>
              <a:t>info@fsg.org</a:t>
            </a:r>
            <a:endParaRPr lang="en-US" sz="2400" dirty="0">
              <a:latin typeface="Frutiger" panose="020B0500000000000000" pitchFamily="34" charset="0"/>
            </a:endParaRPr>
          </a:p>
          <a:p>
            <a:pPr lvl="0"/>
            <a:endParaRPr lang="en-US" sz="2400" dirty="0">
              <a:latin typeface="Frutiger" panose="020B0500000000000000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8BE235-65F5-FE4D-BE40-4DDEE1278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104" y="46617"/>
            <a:ext cx="10089166" cy="1005840"/>
          </a:xfrm>
        </p:spPr>
        <p:txBody>
          <a:bodyPr vert="horz"/>
          <a:lstStyle/>
          <a:p>
            <a:r>
              <a:rPr lang="en-US" sz="3200" dirty="0">
                <a:latin typeface="Frutiger" panose="02000503040000020004" pitchFamily="2" charset="0"/>
              </a:rPr>
              <a:t>Tech Tips</a:t>
            </a:r>
            <a:endParaRPr lang="en-IN" sz="3600" dirty="0">
              <a:latin typeface="Frutiger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775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797BC79D-FB64-F8C3-907A-BC3243872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oup of people&#10;&#10;AI-generated content may be incorrect.">
            <a:extLst>
              <a:ext uri="{FF2B5EF4-FFF2-40B4-BE49-F238E27FC236}">
                <a16:creationId xmlns:a16="http://schemas.microsoft.com/office/drawing/2014/main" id="{70F0F6DA-9B2B-84CA-5359-261AD18BD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07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86EF1-8517-E342-FD5C-85198E53B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507AC-2413-B8D1-6CCD-D335B0DD66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750FB6-6273-EDE9-91C6-161DA99E777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Picture 5" descr="A blue and white background with text&#10;&#10;AI-generated content may be incorrect.">
            <a:extLst>
              <a:ext uri="{FF2B5EF4-FFF2-40B4-BE49-F238E27FC236}">
                <a16:creationId xmlns:a16="http://schemas.microsoft.com/office/drawing/2014/main" id="{3259F34B-CF41-D325-78D9-972038A44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3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1BB0E12F-24F3-AF3D-8CCD-B4B39FADCCD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173045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24" imgH="623" progId="TCLayout.ActiveDocument.1">
                  <p:embed/>
                </p:oleObj>
              </mc:Choice>
              <mc:Fallback>
                <p:oleObj name="think-cell Slide" r:id="rId3" imgW="624" imgH="62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F683453-9A5D-57F5-1C14-7D4824B591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5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9F5DCA7D-4086-6984-DAF0-3779C1599C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058595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6" progId="TCLayout.ActiveDocument.1">
                  <p:embed/>
                </p:oleObj>
              </mc:Choice>
              <mc:Fallback>
                <p:oleObj name="think-cell Slide" r:id="rId3" imgW="416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B2A5B71-E8BF-00AA-040B-9667DBFCD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103" y="46617"/>
            <a:ext cx="10366821" cy="1005840"/>
          </a:xfrm>
        </p:spPr>
        <p:txBody>
          <a:bodyPr vert="horz"/>
          <a:lstStyle/>
          <a:p>
            <a:r>
              <a:rPr lang="en-US" sz="3200" dirty="0">
                <a:latin typeface="Frutiger" panose="02000503040000020004" pitchFamily="2" charset="0"/>
              </a:rPr>
              <a:t>Four Archetypes of Corporate Place-based Change Agents </a:t>
            </a:r>
            <a:endParaRPr lang="en-IN" sz="3600" dirty="0">
              <a:latin typeface="Frutiger" panose="02000503040000020004" pitchFamily="2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8AA427D-8019-22DB-79D3-68E0927E20F7}"/>
              </a:ext>
            </a:extLst>
          </p:cNvPr>
          <p:cNvGrpSpPr/>
          <p:nvPr/>
        </p:nvGrpSpPr>
        <p:grpSpPr>
          <a:xfrm>
            <a:off x="1492199" y="1182393"/>
            <a:ext cx="9342056" cy="1188720"/>
            <a:chOff x="1492199" y="1182393"/>
            <a:chExt cx="9342056" cy="11887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C60AED0-12D5-5F23-E008-EB608B52B02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92199" y="1182393"/>
              <a:ext cx="1188720" cy="1188720"/>
              <a:chOff x="1457431" y="1292460"/>
              <a:chExt cx="1371600" cy="1371600"/>
            </a:xfrm>
          </p:grpSpPr>
          <p:pic>
            <p:nvPicPr>
              <p:cNvPr id="8" name="Picture 7" descr="A blue building with a flag on top&#10;&#10;AI-generated content may be incorrect.">
                <a:extLst>
                  <a:ext uri="{FF2B5EF4-FFF2-40B4-BE49-F238E27FC236}">
                    <a16:creationId xmlns:a16="http://schemas.microsoft.com/office/drawing/2014/main" id="{D91F1CB1-915A-5ED4-4BF3-050664D955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85238" y="1521060"/>
                <a:ext cx="915985" cy="914400"/>
              </a:xfrm>
              <a:prstGeom prst="rect">
                <a:avLst/>
              </a:prstGeom>
            </p:spPr>
          </p:pic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89E97F7-6986-DF7B-B383-1119163E1A8B}"/>
                  </a:ext>
                </a:extLst>
              </p:cNvPr>
              <p:cNvSpPr/>
              <p:nvPr/>
            </p:nvSpPr>
            <p:spPr>
              <a:xfrm>
                <a:off x="1457431" y="1292460"/>
                <a:ext cx="1371600" cy="1371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9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Frutiger" panose="02000503040000020004" pitchFamily="2" charset="0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15894A1-BB48-889A-0CCD-62B3F56A8028}"/>
                </a:ext>
              </a:extLst>
            </p:cNvPr>
            <p:cNvSpPr txBox="1"/>
            <p:nvPr/>
          </p:nvSpPr>
          <p:spPr>
            <a:xfrm>
              <a:off x="3048000" y="1195847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tx2"/>
                  </a:solidFill>
                  <a:latin typeface="Frutiger" panose="02000503040000020004" pitchFamily="2" charset="0"/>
                </a:rPr>
                <a:t>THE ANCHOR INSTITUTION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B83721F-DC49-49B9-EE47-475E133445E5}"/>
                </a:ext>
              </a:extLst>
            </p:cNvPr>
            <p:cNvSpPr txBox="1"/>
            <p:nvPr/>
          </p:nvSpPr>
          <p:spPr>
            <a:xfrm>
              <a:off x="3048000" y="1565179"/>
              <a:ext cx="778625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Frutiger" panose="02000503040000020004" pitchFamily="2" charset="0"/>
                </a:rPr>
                <a:t>Companies that catalyze local economic growth by buying, hiring, investing, and giving locally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A2C58F9-10D4-14CF-729E-B697F8D35A67}"/>
              </a:ext>
            </a:extLst>
          </p:cNvPr>
          <p:cNvGrpSpPr/>
          <p:nvPr/>
        </p:nvGrpSpPr>
        <p:grpSpPr>
          <a:xfrm>
            <a:off x="1492199" y="2597721"/>
            <a:ext cx="9342055" cy="1188720"/>
            <a:chOff x="1492199" y="2590800"/>
            <a:chExt cx="9342055" cy="118872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0E4F914-1EDE-7803-8224-EB30C340242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92199" y="2590800"/>
              <a:ext cx="1188720" cy="1188720"/>
              <a:chOff x="1457431" y="2590800"/>
              <a:chExt cx="1371600" cy="1371600"/>
            </a:xfrm>
          </p:grpSpPr>
          <p:pic>
            <p:nvPicPr>
              <p:cNvPr id="10" name="Picture 9" descr="A blue icon with a person in the middle&#10;&#10;AI-generated content may be incorrect.">
                <a:extLst>
                  <a:ext uri="{FF2B5EF4-FFF2-40B4-BE49-F238E27FC236}">
                    <a16:creationId xmlns:a16="http://schemas.microsoft.com/office/drawing/2014/main" id="{EB0208B6-B4AD-A53C-D10E-CDCEE6D982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29003" y="2819400"/>
                <a:ext cx="1028457" cy="914400"/>
              </a:xfrm>
              <a:prstGeom prst="rect">
                <a:avLst/>
              </a:prstGeom>
            </p:spPr>
          </p:pic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7F7B929-D824-70C7-5FC6-EFFD412F4776}"/>
                  </a:ext>
                </a:extLst>
              </p:cNvPr>
              <p:cNvSpPr/>
              <p:nvPr/>
            </p:nvSpPr>
            <p:spPr>
              <a:xfrm>
                <a:off x="1457431" y="2590800"/>
                <a:ext cx="1371600" cy="1371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9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Frutiger" panose="02000503040000020004" pitchFamily="2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9262DA4-36FC-79B6-00DF-27E1CD99E975}"/>
                </a:ext>
              </a:extLst>
            </p:cNvPr>
            <p:cNvSpPr txBox="1"/>
            <p:nvPr/>
          </p:nvSpPr>
          <p:spPr>
            <a:xfrm>
              <a:off x="3048000" y="2604254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tx2"/>
                  </a:solidFill>
                  <a:latin typeface="Frutiger" panose="02000503040000020004" pitchFamily="2" charset="0"/>
                </a:rPr>
                <a:t>THE COLLABORATOR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5FABE98-8F48-218B-47F7-95581906D9C5}"/>
                </a:ext>
              </a:extLst>
            </p:cNvPr>
            <p:cNvSpPr txBox="1"/>
            <p:nvPr/>
          </p:nvSpPr>
          <p:spPr>
            <a:xfrm>
              <a:off x="3048000" y="2973586"/>
              <a:ext cx="77862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Frutiger" panose="02000503040000020004" pitchFamily="2" charset="0"/>
                </a:rPr>
                <a:t>Companies that catalyze or support multisector place-based collaborations to solve a shared challenge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4BC8AF5-A6AB-5D3F-75CC-E004CA67F750}"/>
              </a:ext>
            </a:extLst>
          </p:cNvPr>
          <p:cNvGrpSpPr/>
          <p:nvPr/>
        </p:nvGrpSpPr>
        <p:grpSpPr>
          <a:xfrm>
            <a:off x="1492199" y="4013049"/>
            <a:ext cx="9342055" cy="1188720"/>
            <a:chOff x="1492199" y="4072466"/>
            <a:chExt cx="9342055" cy="118872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28E3910-51BB-99DF-D16E-FBAA9843385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92199" y="4072466"/>
              <a:ext cx="1188720" cy="1188720"/>
              <a:chOff x="1378294" y="4072466"/>
              <a:chExt cx="1371600" cy="1371600"/>
            </a:xfrm>
          </p:grpSpPr>
          <p:pic>
            <p:nvPicPr>
              <p:cNvPr id="12" name="Picture 11" descr="A blue circle with arrows pointing to the center&#10;&#10;AI-generated content may be incorrect.">
                <a:extLst>
                  <a:ext uri="{FF2B5EF4-FFF2-40B4-BE49-F238E27FC236}">
                    <a16:creationId xmlns:a16="http://schemas.microsoft.com/office/drawing/2014/main" id="{E734D5B8-F4E3-A159-46B6-EAA3BC3EBC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6894" y="4301066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A323B56-A99F-BD65-8DC2-998CAB78B5E8}"/>
                  </a:ext>
                </a:extLst>
              </p:cNvPr>
              <p:cNvSpPr/>
              <p:nvPr/>
            </p:nvSpPr>
            <p:spPr>
              <a:xfrm>
                <a:off x="1378294" y="4072466"/>
                <a:ext cx="1371600" cy="1371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9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Frutiger" panose="02000503040000020004" pitchFamily="2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C1EA1E6-CECC-2218-BBBE-6EC991C1D97F}"/>
                </a:ext>
              </a:extLst>
            </p:cNvPr>
            <p:cNvSpPr txBox="1"/>
            <p:nvPr/>
          </p:nvSpPr>
          <p:spPr>
            <a:xfrm>
              <a:off x="3048000" y="4085920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tx2"/>
                  </a:solidFill>
                  <a:latin typeface="Frutiger" panose="02000503040000020004" pitchFamily="2" charset="0"/>
                </a:rPr>
                <a:t>THE SPECIALIST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7745AC9-D3F3-CFFA-DFB5-A4A944FFD680}"/>
                </a:ext>
              </a:extLst>
            </p:cNvPr>
            <p:cNvSpPr txBox="1"/>
            <p:nvPr/>
          </p:nvSpPr>
          <p:spPr>
            <a:xfrm>
              <a:off x="3047999" y="4455252"/>
              <a:ext cx="778625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Frutiger" panose="02000503040000020004" pitchFamily="2" charset="0"/>
                </a:rPr>
                <a:t>Companies who prioritize one specific locally relevant social issue and use a range of resources to address it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31F9821-1B4D-E9E3-67DE-F82D0C8FE29B}"/>
              </a:ext>
            </a:extLst>
          </p:cNvPr>
          <p:cNvGrpSpPr/>
          <p:nvPr/>
        </p:nvGrpSpPr>
        <p:grpSpPr>
          <a:xfrm>
            <a:off x="1492199" y="5428376"/>
            <a:ext cx="9342055" cy="1240691"/>
            <a:chOff x="1492199" y="5428376"/>
            <a:chExt cx="9342055" cy="124069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9BFEA91-BE17-974F-87E1-2ADCD4F46D5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92199" y="5428376"/>
              <a:ext cx="1188720" cy="1188720"/>
              <a:chOff x="3396297" y="4560593"/>
              <a:chExt cx="1371600" cy="1371600"/>
            </a:xfrm>
          </p:grpSpPr>
          <p:pic>
            <p:nvPicPr>
              <p:cNvPr id="14" name="Picture 13" descr="A blue line drawing of people connected to a gear&#10;&#10;AI-generated content may be incorrect.">
                <a:extLst>
                  <a:ext uri="{FF2B5EF4-FFF2-40B4-BE49-F238E27FC236}">
                    <a16:creationId xmlns:a16="http://schemas.microsoft.com/office/drawing/2014/main" id="{EA117747-DBE0-2D34-E6A0-B783B90256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72859" y="4789193"/>
                <a:ext cx="818475" cy="914400"/>
              </a:xfrm>
              <a:prstGeom prst="rect">
                <a:avLst/>
              </a:prstGeom>
            </p:spPr>
          </p:pic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5FEF7FE-A345-90AE-956D-FC53D07BDD77}"/>
                  </a:ext>
                </a:extLst>
              </p:cNvPr>
              <p:cNvSpPr/>
              <p:nvPr/>
            </p:nvSpPr>
            <p:spPr>
              <a:xfrm>
                <a:off x="3396297" y="4560593"/>
                <a:ext cx="1371600" cy="1371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9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utiger" panose="02000503040000020004" pitchFamily="2" charset="0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5A734E3-2192-28D4-B319-45DBE53288A9}"/>
                </a:ext>
              </a:extLst>
            </p:cNvPr>
            <p:cNvSpPr txBox="1"/>
            <p:nvPr/>
          </p:nvSpPr>
          <p:spPr>
            <a:xfrm>
              <a:off x="3048000" y="5626496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tx2"/>
                  </a:solidFill>
                  <a:latin typeface="Frutiger" panose="02000503040000020004" pitchFamily="2" charset="0"/>
                </a:rPr>
                <a:t>THE COMMUNITY-DIRECTED DONOR 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BFEFEAD-798D-02F2-454B-148920CD62CB}"/>
                </a:ext>
              </a:extLst>
            </p:cNvPr>
            <p:cNvSpPr txBox="1"/>
            <p:nvPr/>
          </p:nvSpPr>
          <p:spPr>
            <a:xfrm>
              <a:off x="3047999" y="6022736"/>
              <a:ext cx="778625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Frutiger" panose="02000503040000020004" pitchFamily="2" charset="0"/>
                </a:rPr>
                <a:t>Companies who design their local investment strategies by prioritizing community voice and input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759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F87DC-452C-5268-7728-25AF1F7F7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406D49A9-B5F3-E10A-B368-9BDC89E6497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801054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6" progId="TCLayout.ActiveDocument.1">
                  <p:embed/>
                </p:oleObj>
              </mc:Choice>
              <mc:Fallback>
                <p:oleObj name="think-cell Slide" r:id="rId3" imgW="416" imgH="41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66F6644-CCFE-50BB-CD04-DF14505B4F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0832A3C-A61D-E2A9-EF90-20A2A3281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sz="3200" dirty="0">
                <a:latin typeface="Frutiger"/>
              </a:rPr>
              <a:t>Zoom Audience Poll</a:t>
            </a:r>
            <a:endParaRPr lang="en-IN" sz="3200" dirty="0">
              <a:latin typeface="Frutiger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D7092-7D29-3B5F-F92D-9351FA7D4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03380" y="2199733"/>
            <a:ext cx="4688602" cy="1646605"/>
          </a:xfrm>
        </p:spPr>
        <p:txBody>
          <a:bodyPr anchor="t" anchorCtr="0">
            <a:spAutoFit/>
          </a:bodyPr>
          <a:lstStyle/>
          <a:p>
            <a:pPr marL="114300" indent="0">
              <a:buNone/>
            </a:pPr>
            <a:r>
              <a:rPr lang="en-IN" sz="2400" b="1" dirty="0">
                <a:solidFill>
                  <a:schemeClr val="tx2"/>
                </a:solidFill>
                <a:latin typeface="Frutiger" panose="02000503040000020004" pitchFamily="2" charset="0"/>
              </a:rPr>
              <a:t>How would you describe your organization’s primary role in place-based change today? </a:t>
            </a:r>
          </a:p>
          <a:p>
            <a:pPr marL="114300" indent="0">
              <a:buNone/>
            </a:pPr>
            <a:r>
              <a:rPr lang="en-IN" sz="2400" b="1" dirty="0">
                <a:solidFill>
                  <a:schemeClr val="tx2"/>
                </a:solidFill>
                <a:latin typeface="Frutiger" panose="02000503040000020004" pitchFamily="2" charset="0"/>
              </a:rPr>
              <a:t>Choose 1 of the 4 archetypes</a:t>
            </a:r>
          </a:p>
        </p:txBody>
      </p:sp>
      <p:pic>
        <p:nvPicPr>
          <p:cNvPr id="12" name="Content Placeholder 11" descr="A city with many tall buildings&#10;&#10;AI-generated content may be incorrect.">
            <a:extLst>
              <a:ext uri="{FF2B5EF4-FFF2-40B4-BE49-F238E27FC236}">
                <a16:creationId xmlns:a16="http://schemas.microsoft.com/office/drawing/2014/main" id="{FEE9E48E-72B2-32D3-30D5-7990164CF1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7008813" y="2199733"/>
            <a:ext cx="4686300" cy="3091946"/>
          </a:xfrm>
        </p:spPr>
      </p:pic>
    </p:spTree>
    <p:extLst>
      <p:ext uri="{BB962C8B-B14F-4D97-AF65-F5344CB8AC3E}">
        <p14:creationId xmlns:p14="http://schemas.microsoft.com/office/powerpoint/2010/main" val="2555749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066F6644-CCFE-50BB-CD04-DF14505B4FA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555712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6" progId="TCLayout.ActiveDocument.1">
                  <p:embed/>
                </p:oleObj>
              </mc:Choice>
              <mc:Fallback>
                <p:oleObj name="think-cell Slide" r:id="rId3" imgW="416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AA22313-B100-8573-F95E-A88F5ACF8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sz="3200" dirty="0">
                <a:latin typeface="Frutiger"/>
              </a:rPr>
              <a:t>Guiding Principles</a:t>
            </a:r>
            <a:endParaRPr lang="en-IN" sz="3200" dirty="0">
              <a:latin typeface="Frutiger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84A195-D1C2-5CBC-2C97-DDFA8E825E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457200">
              <a:buFont typeface="+mj-lt"/>
              <a:buAutoNum type="arabicPeriod"/>
            </a:pPr>
            <a:r>
              <a:rPr lang="en-US" sz="2800" dirty="0">
                <a:latin typeface="Frutiger" panose="02000503040000020004" pitchFamily="2" charset="0"/>
              </a:rPr>
              <a:t>Understand your company’s </a:t>
            </a:r>
            <a:r>
              <a:rPr lang="en-US" sz="2800" b="1" dirty="0">
                <a:latin typeface="Frutiger" panose="02000503040000020004" pitchFamily="2" charset="0"/>
              </a:rPr>
              <a:t>why</a:t>
            </a:r>
            <a:r>
              <a:rPr lang="en-US" sz="2800" dirty="0">
                <a:latin typeface="Frutiger" panose="02000503040000020004" pitchFamily="2" charset="0"/>
              </a:rPr>
              <a:t> before you design the role 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800" dirty="0">
                <a:latin typeface="Frutiger" panose="02000503040000020004" pitchFamily="2" charset="0"/>
              </a:rPr>
              <a:t>Regardless of your role, </a:t>
            </a:r>
            <a:r>
              <a:rPr lang="en-US" sz="2800" b="1" dirty="0">
                <a:latin typeface="Frutiger" panose="02000503040000020004" pitchFamily="2" charset="0"/>
              </a:rPr>
              <a:t>learn from and co-develop </a:t>
            </a:r>
            <a:r>
              <a:rPr lang="en-US" sz="2800" dirty="0">
                <a:latin typeface="Frutiger" panose="02000503040000020004" pitchFamily="2" charset="0"/>
              </a:rPr>
              <a:t>solutions with the community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800" dirty="0">
                <a:latin typeface="Frutiger" panose="02000503040000020004" pitchFamily="2" charset="0"/>
              </a:rPr>
              <a:t>Go beyond grantmaking: Use </a:t>
            </a:r>
            <a:r>
              <a:rPr lang="en-US" sz="2800" b="1" dirty="0">
                <a:latin typeface="Frutiger" panose="02000503040000020004" pitchFamily="2" charset="0"/>
              </a:rPr>
              <a:t>all your business assets </a:t>
            </a:r>
            <a:r>
              <a:rPr lang="en-US" sz="2800" dirty="0">
                <a:latin typeface="Frutiger" panose="02000503040000020004" pitchFamily="2" charset="0"/>
              </a:rPr>
              <a:t>to drive impact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800" dirty="0">
                <a:latin typeface="Frutiger" panose="02000503040000020004" pitchFamily="2" charset="0"/>
              </a:rPr>
              <a:t>Take </a:t>
            </a:r>
            <a:r>
              <a:rPr lang="en-US" sz="2800" b="1" dirty="0">
                <a:latin typeface="Frutiger" panose="02000503040000020004" pitchFamily="2" charset="0"/>
              </a:rPr>
              <a:t>the opportunity </a:t>
            </a:r>
            <a:r>
              <a:rPr lang="en-US" sz="2800" dirty="0">
                <a:latin typeface="Frutiger" panose="02000503040000020004" pitchFamily="2" charset="0"/>
              </a:rPr>
              <a:t>for enterprise-wide leadership</a:t>
            </a:r>
            <a:endParaRPr lang="en-IN" sz="2800" dirty="0">
              <a:latin typeface="Frutiger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28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21047&quot;&gt;&lt;version val=&quot;23239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/m_precDefaultPercent&gt;&lt;m_precDefaultDate&gt;&lt;m_bNumberIsYear val=&quot;0&quot;/&gt;&lt;m_strFormatTime&gt;%#m/%#d/%Y&lt;/m_strFormatTime&gt;&lt;/m_precDefaultDate&gt;&lt;m_precDefaultYear/&gt;&lt;m_precDefaultQuarter/&gt;&lt;m_precDefaultMonth/&gt;&lt;m_precDefaultWeek/&gt;&lt;m_precDefaultDay/&gt;&lt;m_mruColor&gt;&lt;m_vecMRU length=&quot;3&quot;&gt;&lt;elem m_fUsage=&quot;1.00000000000000000000E+000&quot;&gt;&lt;m_msothmcolidx val=&quot;0&quot;/&gt;&lt;m_rgb r=&quot;6a&quot; g=&quot;7f&quot; b=&quot;10&quot;/&gt;&lt;m_ppcolschidx tagver0=&quot;23004&quot; tagname0=&quot;m_ppcolschidxUNRECOGNIZED&quot; val=&quot;0&quot;/&gt;&lt;m_nBrightness val=&quot;0&quot;/&gt;&lt;/elem&gt;&lt;elem m_fUsage=&quot;9.00000000000000020000E-001&quot;&gt;&lt;m_msothmcolidx val=&quot;0&quot;/&gt;&lt;m_rgb r=&quot;9a&quot; g=&quot;9b&quot; b=&quot;9c&quot;/&gt;&lt;m_ppcolschidx tagver0=&quot;23004&quot; tagname0=&quot;m_ppcolschidxUNRECOGNIZED&quot; val=&quot;0&quot;/&gt;&lt;m_nBrightness val=&quot;0&quot;/&gt;&lt;/elem&gt;&lt;elem m_fUsage=&quot;8.10000000000000050000E-001&quot;&gt;&lt;m_msothmcolidx val=&quot;0&quot;/&gt;&lt;m_rgb r=&quot;f2&quot; g=&quot;64&quot; b=&quot;22&quot;/&gt;&lt;m_ppcolschidx tagver0=&quot;23004&quot; tagname0=&quot;m_ppcolschidxUNRECOGNIZED&quot; val=&quot;0&quot;/&gt;&lt;m_nBrightness val=&quot;0&quot;/&gt;&lt;/elem&gt;&lt;/m_vecMRU&gt;&lt;/m_mruColor&gt;&lt;m_eweekdayFirstOfWeek val=&quot;1&quot;/&gt;&lt;m_eweekdayFirstOfWorkweek val=&quot;2&quot;/&gt;&lt;m_eweekdayFirstOfWeekend val=&quot;7&quot;/&gt;&lt;/CPresentation&gt;&lt;/root&gt;"/>
  <p:tag name="THINKCELLUNDODONOTDELETE" val="0"/>
  <p:tag name="MENTIMETER_SERIES_ID_KEY" val="alxth4px73613ms4xbte459423x8trf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005AAA"/>
      </a:dk2>
      <a:lt2>
        <a:srgbClr val="EEECE1"/>
      </a:lt2>
      <a:accent1>
        <a:srgbClr val="0094B3"/>
      </a:accent1>
      <a:accent2>
        <a:srgbClr val="A70240"/>
      </a:accent2>
      <a:accent3>
        <a:srgbClr val="6A7F10"/>
      </a:accent3>
      <a:accent4>
        <a:srgbClr val="4F4C25"/>
      </a:accent4>
      <a:accent5>
        <a:srgbClr val="F26422"/>
      </a:accent5>
      <a:accent6>
        <a:srgbClr val="9A9B9C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>
              <a:lumMod val="5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rgbClr val="59595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SG PPT Template 2023 (2).pptx" id="{646C56BF-33CA-43ED-BF86-4A6E432E04D4}" vid="{1CF90A29-19DC-4187-ACC5-B7C6CA9F98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6460</TotalTime>
  <Words>238</Words>
  <Application>Microsoft Office PowerPoint</Application>
  <PresentationFormat>Widescreen</PresentationFormat>
  <Paragraphs>27</Paragraphs>
  <Slides>8</Slides>
  <Notes>3</Notes>
  <HiddenSlides>1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Frutiger</vt:lpstr>
      <vt:lpstr>Office Theme</vt:lpstr>
      <vt:lpstr>think-cell Slide</vt:lpstr>
      <vt:lpstr>PowerPoint Presentation</vt:lpstr>
      <vt:lpstr>Tech Tips</vt:lpstr>
      <vt:lpstr>PowerPoint Presentation</vt:lpstr>
      <vt:lpstr>PowerPoint Presentation</vt:lpstr>
      <vt:lpstr>PowerPoint Presentation</vt:lpstr>
      <vt:lpstr>Four Archetypes of Corporate Place-based Change Agents </vt:lpstr>
      <vt:lpstr>Zoom Audience Poll</vt:lpstr>
      <vt:lpstr>Guiding Principles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Njideka Ofoleta</dc:creator>
  <cp:lastModifiedBy>Alicia Dunn</cp:lastModifiedBy>
  <cp:revision>44</cp:revision>
  <dcterms:created xsi:type="dcterms:W3CDTF">2024-08-27T12:56:29Z</dcterms:created>
  <dcterms:modified xsi:type="dcterms:W3CDTF">2025-11-06T21:13:07Z</dcterms:modified>
</cp:coreProperties>
</file>